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78" r:id="rId5"/>
    <p:sldId id="279" r:id="rId6"/>
    <p:sldId id="280" r:id="rId7"/>
    <p:sldId id="281" r:id="rId8"/>
    <p:sldId id="282" r:id="rId9"/>
    <p:sldId id="283" r:id="rId10"/>
    <p:sldId id="288" r:id="rId11"/>
    <p:sldId id="287" r:id="rId12"/>
    <p:sldId id="285" r:id="rId13"/>
    <p:sldId id="286"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05"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11/20/2023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Simulated Shopping Cart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Atif Siddiqui</a:t>
            </a:r>
          </a:p>
        </p:txBody>
      </p:sp>
      <p:pic>
        <p:nvPicPr>
          <p:cNvPr id="8" name="Picture 7">
            <a:extLst>
              <a:ext uri="{FF2B5EF4-FFF2-40B4-BE49-F238E27FC236}">
                <a16:creationId xmlns:a16="http://schemas.microsoft.com/office/drawing/2014/main" id="{9A24FBCE-E289-BBED-2594-C1C5977E2904}"/>
              </a:ext>
            </a:extLst>
          </p:cNvPr>
          <p:cNvPicPr>
            <a:picLocks noChangeAspect="1"/>
          </p:cNvPicPr>
          <p:nvPr/>
        </p:nvPicPr>
        <p:blipFill>
          <a:blip r:embed="rId5"/>
          <a:stretch>
            <a:fillRect/>
          </a:stretch>
        </p:blipFill>
        <p:spPr>
          <a:xfrm>
            <a:off x="803236" y="1301556"/>
            <a:ext cx="4369530" cy="4254887"/>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AB2D-5584-5DCB-C411-D34F95EB2F28}"/>
              </a:ext>
            </a:extLst>
          </p:cNvPr>
          <p:cNvSpPr>
            <a:spLocks noGrp="1"/>
          </p:cNvSpPr>
          <p:nvPr>
            <p:ph type="title"/>
          </p:nvPr>
        </p:nvSpPr>
        <p:spPr/>
        <p:txBody>
          <a:bodyPr/>
          <a:lstStyle/>
          <a:p>
            <a:r>
              <a:rPr lang="en-US" dirty="0"/>
              <a:t>Testing and Logging</a:t>
            </a:r>
          </a:p>
        </p:txBody>
      </p:sp>
      <p:sp>
        <p:nvSpPr>
          <p:cNvPr id="3" name="Content Placeholder 2">
            <a:extLst>
              <a:ext uri="{FF2B5EF4-FFF2-40B4-BE49-F238E27FC236}">
                <a16:creationId xmlns:a16="http://schemas.microsoft.com/office/drawing/2014/main" id="{1E108817-A8B4-6D29-D29F-2EA4CF4BC556}"/>
              </a:ext>
            </a:extLst>
          </p:cNvPr>
          <p:cNvSpPr>
            <a:spLocks noGrp="1"/>
          </p:cNvSpPr>
          <p:nvPr>
            <p:ph sz="half" idx="1"/>
          </p:nvPr>
        </p:nvSpPr>
        <p:spPr/>
        <p:txBody>
          <a:bodyPr/>
          <a:lstStyle/>
          <a:p>
            <a:r>
              <a:rPr lang="en-US" dirty="0"/>
              <a:t>Unit tests have been made for the most critical components of the program, the cart, products and users/user authentication</a:t>
            </a:r>
          </a:p>
          <a:p>
            <a:r>
              <a:rPr lang="en-US" dirty="0"/>
              <a:t>Uses Gradle framework </a:t>
            </a:r>
          </a:p>
        </p:txBody>
      </p:sp>
      <p:sp>
        <p:nvSpPr>
          <p:cNvPr id="4" name="Content Placeholder 3">
            <a:extLst>
              <a:ext uri="{FF2B5EF4-FFF2-40B4-BE49-F238E27FC236}">
                <a16:creationId xmlns:a16="http://schemas.microsoft.com/office/drawing/2014/main" id="{301F948F-2B91-6F99-1F24-FA0328E70766}"/>
              </a:ext>
            </a:extLst>
          </p:cNvPr>
          <p:cNvSpPr>
            <a:spLocks noGrp="1"/>
          </p:cNvSpPr>
          <p:nvPr>
            <p:ph sz="half" idx="2"/>
          </p:nvPr>
        </p:nvSpPr>
        <p:spPr/>
        <p:txBody>
          <a:bodyPr/>
          <a:lstStyle/>
          <a:p>
            <a:r>
              <a:rPr lang="en-US" dirty="0"/>
              <a:t>Logging is handled via a small class that can log any message and be placed anywhere.</a:t>
            </a:r>
          </a:p>
          <a:p>
            <a:r>
              <a:rPr lang="en-US" dirty="0"/>
              <a:t>Currently can check log.txt to see it is quite extensive and a lot of areas are logged currently to ensure smooth operation </a:t>
            </a:r>
          </a:p>
        </p:txBody>
      </p:sp>
    </p:spTree>
    <p:extLst>
      <p:ext uri="{BB962C8B-B14F-4D97-AF65-F5344CB8AC3E}">
        <p14:creationId xmlns:p14="http://schemas.microsoft.com/office/powerpoint/2010/main" val="286762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CA07-77B5-D9E8-B188-40803FD1AC3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4FAF0B4-F447-41BC-4425-D36CD69F4FFC}"/>
              </a:ext>
            </a:extLst>
          </p:cNvPr>
          <p:cNvSpPr>
            <a:spLocks noGrp="1"/>
          </p:cNvSpPr>
          <p:nvPr>
            <p:ph sz="half" idx="1"/>
          </p:nvPr>
        </p:nvSpPr>
        <p:spPr/>
        <p:txBody>
          <a:bodyPr>
            <a:normAutofit lnSpcReduction="10000"/>
          </a:bodyPr>
          <a:lstStyle/>
          <a:p>
            <a:r>
              <a:rPr lang="en-US" dirty="0"/>
              <a:t>The design choices were made to provide a smooth yet realistic experience </a:t>
            </a:r>
          </a:p>
          <a:p>
            <a:r>
              <a:rPr lang="en-US" dirty="0"/>
              <a:t>The cart was the most difficult part, took many attempts to get it to function correctly </a:t>
            </a:r>
          </a:p>
          <a:p>
            <a:r>
              <a:rPr lang="en-US" dirty="0"/>
              <a:t>The code is very easy to add on to and allows for extension via coding best practices </a:t>
            </a:r>
          </a:p>
        </p:txBody>
      </p:sp>
      <p:sp>
        <p:nvSpPr>
          <p:cNvPr id="4" name="Content Placeholder 3">
            <a:extLst>
              <a:ext uri="{FF2B5EF4-FFF2-40B4-BE49-F238E27FC236}">
                <a16:creationId xmlns:a16="http://schemas.microsoft.com/office/drawing/2014/main" id="{9763F2B6-6535-3745-A7DC-0C371B7481EC}"/>
              </a:ext>
            </a:extLst>
          </p:cNvPr>
          <p:cNvSpPr>
            <a:spLocks noGrp="1"/>
          </p:cNvSpPr>
          <p:nvPr>
            <p:ph sz="half" idx="2"/>
          </p:nvPr>
        </p:nvSpPr>
        <p:spPr/>
        <p:txBody>
          <a:bodyPr>
            <a:normAutofit lnSpcReduction="10000"/>
          </a:bodyPr>
          <a:lstStyle/>
          <a:p>
            <a:r>
              <a:rPr lang="en-US" dirty="0"/>
              <a:t>Only a few products were used as a showcase and to reduce the number of possible prompts appearing on the screen, but the design allows for far more implementations if one desires</a:t>
            </a:r>
          </a:p>
          <a:p>
            <a:r>
              <a:rPr lang="en-US" dirty="0"/>
              <a:t>Testing was done to ensure that functions behave correctly </a:t>
            </a:r>
          </a:p>
        </p:txBody>
      </p:sp>
    </p:spTree>
    <p:extLst>
      <p:ext uri="{BB962C8B-B14F-4D97-AF65-F5344CB8AC3E}">
        <p14:creationId xmlns:p14="http://schemas.microsoft.com/office/powerpoint/2010/main" val="850989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5048550" cy="970450"/>
          </a:xfrm>
        </p:spPr>
        <p:txBody>
          <a:bodyPr anchor="b">
            <a:normAutofit fontScale="90000"/>
          </a:bodyPr>
          <a:lstStyle/>
          <a:p>
            <a:pPr algn="l"/>
            <a:r>
              <a:rPr lang="en-US" sz="4000" dirty="0"/>
              <a:t>Presentation Breakdown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977568"/>
          </a:xfrm>
        </p:spPr>
        <p:txBody>
          <a:bodyPr anchor="t">
            <a:normAutofit/>
          </a:bodyPr>
          <a:lstStyle/>
          <a:p>
            <a:pPr marL="36900" lvl="0" indent="0">
              <a:buNone/>
            </a:pPr>
            <a:r>
              <a:rPr lang="en-US" sz="2400" dirty="0"/>
              <a:t>General Overview</a:t>
            </a:r>
          </a:p>
          <a:p>
            <a:pPr marL="36900" lvl="0" indent="0">
              <a:buNone/>
            </a:pPr>
            <a:r>
              <a:rPr lang="en-US" sz="2400" dirty="0"/>
              <a:t>User class and </a:t>
            </a:r>
            <a:r>
              <a:rPr lang="en-US" sz="2400" dirty="0" err="1"/>
              <a:t>UserList</a:t>
            </a:r>
            <a:endParaRPr lang="en-US" sz="2400" dirty="0"/>
          </a:p>
          <a:p>
            <a:pPr marL="36900" lvl="0" indent="0">
              <a:buNone/>
            </a:pPr>
            <a:r>
              <a:rPr lang="en-US" sz="2400" dirty="0"/>
              <a:t>Products and Products Factory</a:t>
            </a:r>
          </a:p>
          <a:p>
            <a:pPr marL="36900" lvl="0" indent="0">
              <a:buNone/>
            </a:pPr>
            <a:r>
              <a:rPr lang="en-US" sz="2400" dirty="0" err="1"/>
              <a:t>ShoppingCart</a:t>
            </a:r>
            <a:r>
              <a:rPr lang="en-US" sz="2400" dirty="0"/>
              <a:t> Singleton and Builder</a:t>
            </a:r>
          </a:p>
          <a:p>
            <a:pPr marL="36900" lvl="0" indent="0">
              <a:buNone/>
            </a:pPr>
            <a:r>
              <a:rPr lang="en-US" sz="2400" dirty="0"/>
              <a:t>Payment Processor and User Details</a:t>
            </a:r>
          </a:p>
          <a:p>
            <a:pPr marL="36900" lvl="0" indent="0">
              <a:buNone/>
            </a:pPr>
            <a:r>
              <a:rPr lang="en-US" sz="2400" dirty="0"/>
              <a:t>Testing and Logging</a:t>
            </a:r>
          </a:p>
          <a:p>
            <a:pPr marL="36900" lvl="0" indent="0">
              <a:buNone/>
            </a:pPr>
            <a:r>
              <a:rPr lang="en-US" sz="2400" dirty="0"/>
              <a:t>Demo</a:t>
            </a:r>
          </a:p>
          <a:p>
            <a:endParaRPr lang="en-US" sz="2400" dirty="0"/>
          </a:p>
        </p:txBody>
      </p:sp>
      <p:pic>
        <p:nvPicPr>
          <p:cNvPr id="5" name="Picture 4">
            <a:extLst>
              <a:ext uri="{FF2B5EF4-FFF2-40B4-BE49-F238E27FC236}">
                <a16:creationId xmlns:a16="http://schemas.microsoft.com/office/drawing/2014/main" id="{3DDD1501-E05F-A262-696F-191CB10BD1E3}"/>
              </a:ext>
            </a:extLst>
          </p:cNvPr>
          <p:cNvPicPr>
            <a:picLocks noChangeAspect="1"/>
          </p:cNvPicPr>
          <p:nvPr/>
        </p:nvPicPr>
        <p:blipFill>
          <a:blip r:embed="rId7"/>
          <a:stretch>
            <a:fillRect/>
          </a:stretch>
        </p:blipFill>
        <p:spPr>
          <a:xfrm>
            <a:off x="99109" y="1782033"/>
            <a:ext cx="5880538" cy="3293933"/>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874ABA-5CEF-5286-6124-C43CE4FD2880}"/>
              </a:ext>
            </a:extLst>
          </p:cNvPr>
          <p:cNvPicPr>
            <a:picLocks noChangeAspect="1"/>
          </p:cNvPicPr>
          <p:nvPr/>
        </p:nvPicPr>
        <p:blipFill>
          <a:blip r:embed="rId2"/>
          <a:stretch>
            <a:fillRect/>
          </a:stretch>
        </p:blipFill>
        <p:spPr>
          <a:xfrm>
            <a:off x="6879106" y="2076450"/>
            <a:ext cx="4816885" cy="3148386"/>
          </a:xfrm>
          <a:prstGeom prst="rect">
            <a:avLst/>
          </a:prstGeom>
        </p:spPr>
      </p:pic>
      <p:sp>
        <p:nvSpPr>
          <p:cNvPr id="2" name="Title 1">
            <a:extLst>
              <a:ext uri="{FF2B5EF4-FFF2-40B4-BE49-F238E27FC236}">
                <a16:creationId xmlns:a16="http://schemas.microsoft.com/office/drawing/2014/main" id="{14340C93-868D-4A4E-0177-BAFEE41ADBAB}"/>
              </a:ext>
            </a:extLst>
          </p:cNvPr>
          <p:cNvSpPr>
            <a:spLocks noGrp="1"/>
          </p:cNvSpPr>
          <p:nvPr>
            <p:ph type="title"/>
          </p:nvPr>
        </p:nvSpPr>
        <p:spPr/>
        <p:txBody>
          <a:bodyPr/>
          <a:lstStyle/>
          <a:p>
            <a:r>
              <a:rPr lang="en-US" dirty="0"/>
              <a:t>General Feature Overview</a:t>
            </a:r>
          </a:p>
        </p:txBody>
      </p:sp>
      <p:sp>
        <p:nvSpPr>
          <p:cNvPr id="3" name="Content Placeholder 2">
            <a:extLst>
              <a:ext uri="{FF2B5EF4-FFF2-40B4-BE49-F238E27FC236}">
                <a16:creationId xmlns:a16="http://schemas.microsoft.com/office/drawing/2014/main" id="{35A4A473-2D34-BAD8-89E7-06BB84750DE3}"/>
              </a:ext>
            </a:extLst>
          </p:cNvPr>
          <p:cNvSpPr>
            <a:spLocks noGrp="1"/>
          </p:cNvSpPr>
          <p:nvPr>
            <p:ph idx="1"/>
          </p:nvPr>
        </p:nvSpPr>
        <p:spPr>
          <a:xfrm>
            <a:off x="496009" y="2002878"/>
            <a:ext cx="6204336" cy="4245522"/>
          </a:xfrm>
        </p:spPr>
        <p:txBody>
          <a:bodyPr>
            <a:normAutofit fontScale="92500" lnSpcReduction="20000"/>
          </a:bodyPr>
          <a:lstStyle/>
          <a:p>
            <a:r>
              <a:rPr lang="en-US" dirty="0"/>
              <a:t>Console Based shopping experience</a:t>
            </a:r>
          </a:p>
          <a:p>
            <a:r>
              <a:rPr lang="en-US" dirty="0"/>
              <a:t>Penguin Themed </a:t>
            </a:r>
          </a:p>
          <a:p>
            <a:r>
              <a:rPr lang="en-US" dirty="0"/>
              <a:t>Uses Gradle to make viewing and creating tests easier </a:t>
            </a:r>
          </a:p>
          <a:p>
            <a:r>
              <a:rPr lang="en-US" dirty="0"/>
              <a:t>Users can sign in/out, view the product catalog, add items to their cart, remove items from their cart, view their cart, view or update their user information, empty their carts, and checkout with their items</a:t>
            </a:r>
          </a:p>
          <a:p>
            <a:r>
              <a:rPr lang="en-US" dirty="0"/>
              <a:t> Each User has their own cart, but cannot access each others carts and only can checkout when signed in</a:t>
            </a:r>
          </a:p>
          <a:p>
            <a:r>
              <a:rPr lang="en-US" dirty="0"/>
              <a:t>Can list all users, passwords, and their logged in status from a “secret” menu</a:t>
            </a:r>
          </a:p>
        </p:txBody>
      </p:sp>
    </p:spTree>
    <p:extLst>
      <p:ext uri="{BB962C8B-B14F-4D97-AF65-F5344CB8AC3E}">
        <p14:creationId xmlns:p14="http://schemas.microsoft.com/office/powerpoint/2010/main" val="2035254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AFE50D-645E-25C4-5397-05D442A72265}"/>
              </a:ext>
            </a:extLst>
          </p:cNvPr>
          <p:cNvPicPr>
            <a:picLocks noChangeAspect="1"/>
          </p:cNvPicPr>
          <p:nvPr/>
        </p:nvPicPr>
        <p:blipFill>
          <a:blip r:embed="rId2"/>
          <a:stretch>
            <a:fillRect/>
          </a:stretch>
        </p:blipFill>
        <p:spPr>
          <a:xfrm>
            <a:off x="9898319" y="5509782"/>
            <a:ext cx="1610509" cy="1206327"/>
          </a:xfrm>
          <a:prstGeom prst="rect">
            <a:avLst/>
          </a:prstGeom>
        </p:spPr>
      </p:pic>
      <p:sp>
        <p:nvSpPr>
          <p:cNvPr id="2" name="Title 1">
            <a:extLst>
              <a:ext uri="{FF2B5EF4-FFF2-40B4-BE49-F238E27FC236}">
                <a16:creationId xmlns:a16="http://schemas.microsoft.com/office/drawing/2014/main" id="{8D40DDAB-2A54-4D82-F97C-BE95B78F8E85}"/>
              </a:ext>
            </a:extLst>
          </p:cNvPr>
          <p:cNvSpPr>
            <a:spLocks noGrp="1"/>
          </p:cNvSpPr>
          <p:nvPr>
            <p:ph type="title"/>
          </p:nvPr>
        </p:nvSpPr>
        <p:spPr/>
        <p:txBody>
          <a:bodyPr/>
          <a:lstStyle/>
          <a:p>
            <a:r>
              <a:rPr lang="en-US" dirty="0"/>
              <a:t>Users and </a:t>
            </a:r>
            <a:r>
              <a:rPr lang="en-US" dirty="0" err="1"/>
              <a:t>UserList</a:t>
            </a:r>
            <a:r>
              <a:rPr lang="en-US" dirty="0"/>
              <a:t> and </a:t>
            </a:r>
            <a:r>
              <a:rPr lang="en-US" dirty="0" err="1"/>
              <a:t>AuthenticateUser</a:t>
            </a:r>
            <a:endParaRPr lang="en-US" dirty="0"/>
          </a:p>
        </p:txBody>
      </p:sp>
      <p:sp>
        <p:nvSpPr>
          <p:cNvPr id="3" name="Content Placeholder 2">
            <a:extLst>
              <a:ext uri="{FF2B5EF4-FFF2-40B4-BE49-F238E27FC236}">
                <a16:creationId xmlns:a16="http://schemas.microsoft.com/office/drawing/2014/main" id="{B981A78B-526C-7E5B-FB27-17B9D697CED4}"/>
              </a:ext>
            </a:extLst>
          </p:cNvPr>
          <p:cNvSpPr>
            <a:spLocks noGrp="1"/>
          </p:cNvSpPr>
          <p:nvPr>
            <p:ph sz="half" idx="1"/>
          </p:nvPr>
        </p:nvSpPr>
        <p:spPr>
          <a:xfrm>
            <a:off x="913795" y="1587719"/>
            <a:ext cx="4935212" cy="4994384"/>
          </a:xfrm>
        </p:spPr>
        <p:txBody>
          <a:bodyPr>
            <a:normAutofit fontScale="85000" lnSpcReduction="20000"/>
          </a:bodyPr>
          <a:lstStyle/>
          <a:p>
            <a:r>
              <a:rPr lang="en-US" dirty="0"/>
              <a:t>Users are stored in </a:t>
            </a:r>
            <a:r>
              <a:rPr lang="en-US" dirty="0" err="1"/>
              <a:t>UserList</a:t>
            </a:r>
            <a:r>
              <a:rPr lang="en-US" dirty="0"/>
              <a:t> with their passwords and other information if entered</a:t>
            </a:r>
          </a:p>
          <a:p>
            <a:r>
              <a:rPr lang="en-US" dirty="0"/>
              <a:t>They have flags for if they are logged in or not – set by the Authenticator class</a:t>
            </a:r>
          </a:p>
          <a:p>
            <a:r>
              <a:rPr lang="en-US" dirty="0"/>
              <a:t>Only one user can be logged in at a time, this was done to prevent users from seeing each other’s carts or information</a:t>
            </a:r>
          </a:p>
          <a:p>
            <a:r>
              <a:rPr lang="en-US" dirty="0"/>
              <a:t>Users have a cart and an </a:t>
            </a:r>
            <a:r>
              <a:rPr lang="en-US" dirty="0" err="1"/>
              <a:t>itemList</a:t>
            </a:r>
            <a:endParaRPr lang="en-US" dirty="0"/>
          </a:p>
          <a:p>
            <a:r>
              <a:rPr lang="en-US" dirty="0"/>
              <a:t>Users have Username, Name, Password, Credit Card Information, and Addresses</a:t>
            </a:r>
          </a:p>
          <a:p>
            <a:r>
              <a:rPr lang="en-US" dirty="0"/>
              <a:t>Users are first only prompted to enter their username and password to sign up</a:t>
            </a:r>
          </a:p>
          <a:p>
            <a:r>
              <a:rPr lang="en-US" dirty="0"/>
              <a:t>Users can view items, but cannot add them to the cart if they are not signed in</a:t>
            </a:r>
          </a:p>
        </p:txBody>
      </p:sp>
      <p:sp>
        <p:nvSpPr>
          <p:cNvPr id="4" name="Content Placeholder 3">
            <a:extLst>
              <a:ext uri="{FF2B5EF4-FFF2-40B4-BE49-F238E27FC236}">
                <a16:creationId xmlns:a16="http://schemas.microsoft.com/office/drawing/2014/main" id="{861077D3-DFCF-B8EA-C7A9-54D99408BD94}"/>
              </a:ext>
            </a:extLst>
          </p:cNvPr>
          <p:cNvSpPr>
            <a:spLocks noGrp="1"/>
          </p:cNvSpPr>
          <p:nvPr>
            <p:ph sz="half" idx="2"/>
          </p:nvPr>
        </p:nvSpPr>
        <p:spPr>
          <a:xfrm>
            <a:off x="6410716" y="1587719"/>
            <a:ext cx="4856841" cy="4836729"/>
          </a:xfrm>
        </p:spPr>
        <p:txBody>
          <a:bodyPr>
            <a:normAutofit fontScale="85000" lnSpcReduction="20000"/>
          </a:bodyPr>
          <a:lstStyle/>
          <a:p>
            <a:r>
              <a:rPr lang="en-US" dirty="0" err="1"/>
              <a:t>UserList</a:t>
            </a:r>
            <a:r>
              <a:rPr lang="en-US" dirty="0"/>
              <a:t> is responsible for managing the </a:t>
            </a:r>
            <a:r>
              <a:rPr lang="en-US" dirty="0" err="1"/>
              <a:t>UserList</a:t>
            </a:r>
            <a:r>
              <a:rPr lang="en-US" dirty="0"/>
              <a:t> that is checked whenever a person signs in, or does any action that triggers checks for a sign in</a:t>
            </a:r>
          </a:p>
          <a:p>
            <a:r>
              <a:rPr lang="en-US" dirty="0"/>
              <a:t>Uses a </a:t>
            </a:r>
            <a:r>
              <a:rPr lang="en-US" dirty="0" err="1"/>
              <a:t>Hashmap</a:t>
            </a:r>
            <a:r>
              <a:rPr lang="en-US" dirty="0"/>
              <a:t> to make retrieving details easy and seamless</a:t>
            </a:r>
          </a:p>
          <a:p>
            <a:r>
              <a:rPr lang="en-US" dirty="0"/>
              <a:t>Calls to the Authenticator Class to set Logged in and handle the </a:t>
            </a:r>
            <a:r>
              <a:rPr lang="en-US" dirty="0" err="1"/>
              <a:t>loggedin</a:t>
            </a:r>
            <a:r>
              <a:rPr lang="en-US" dirty="0"/>
              <a:t> user</a:t>
            </a:r>
          </a:p>
          <a:p>
            <a:r>
              <a:rPr lang="en-US" dirty="0"/>
              <a:t>Since only one user is designated as the logged in user, only one user can access the cart </a:t>
            </a:r>
          </a:p>
          <a:p>
            <a:r>
              <a:rPr lang="en-US" dirty="0"/>
              <a:t>All Users currently signed up are viewable because of this approach</a:t>
            </a:r>
          </a:p>
          <a:p>
            <a:r>
              <a:rPr lang="en-US" dirty="0"/>
              <a:t>An example of SRP </a:t>
            </a:r>
          </a:p>
        </p:txBody>
      </p:sp>
    </p:spTree>
    <p:extLst>
      <p:ext uri="{BB962C8B-B14F-4D97-AF65-F5344CB8AC3E}">
        <p14:creationId xmlns:p14="http://schemas.microsoft.com/office/powerpoint/2010/main" val="82792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6D8B-DCD0-68B3-5856-A68584876E83}"/>
              </a:ext>
            </a:extLst>
          </p:cNvPr>
          <p:cNvSpPr>
            <a:spLocks noGrp="1"/>
          </p:cNvSpPr>
          <p:nvPr>
            <p:ph type="title"/>
          </p:nvPr>
        </p:nvSpPr>
        <p:spPr/>
        <p:txBody>
          <a:bodyPr>
            <a:normAutofit fontScale="90000"/>
          </a:bodyPr>
          <a:lstStyle/>
          <a:p>
            <a:r>
              <a:rPr lang="en-US" dirty="0"/>
              <a:t>Products, </a:t>
            </a:r>
            <a:r>
              <a:rPr lang="en-US" dirty="0" err="1"/>
              <a:t>ProductCatalog</a:t>
            </a:r>
            <a:r>
              <a:rPr lang="en-US" dirty="0"/>
              <a:t>, And Product Factory</a:t>
            </a:r>
          </a:p>
        </p:txBody>
      </p:sp>
      <p:sp>
        <p:nvSpPr>
          <p:cNvPr id="3" name="Text Placeholder 2">
            <a:extLst>
              <a:ext uri="{FF2B5EF4-FFF2-40B4-BE49-F238E27FC236}">
                <a16:creationId xmlns:a16="http://schemas.microsoft.com/office/drawing/2014/main" id="{14105980-3C3A-CEBC-72BA-54F6242C0D53}"/>
              </a:ext>
            </a:extLst>
          </p:cNvPr>
          <p:cNvSpPr>
            <a:spLocks noGrp="1"/>
          </p:cNvSpPr>
          <p:nvPr>
            <p:ph type="body" idx="1"/>
          </p:nvPr>
        </p:nvSpPr>
        <p:spPr/>
        <p:txBody>
          <a:bodyPr/>
          <a:lstStyle/>
          <a:p>
            <a:r>
              <a:rPr lang="en-US" dirty="0"/>
              <a:t>The Product interface </a:t>
            </a:r>
          </a:p>
        </p:txBody>
      </p:sp>
      <p:sp>
        <p:nvSpPr>
          <p:cNvPr id="4" name="Content Placeholder 3">
            <a:extLst>
              <a:ext uri="{FF2B5EF4-FFF2-40B4-BE49-F238E27FC236}">
                <a16:creationId xmlns:a16="http://schemas.microsoft.com/office/drawing/2014/main" id="{668872CB-EDF6-70C8-9D57-D27604449F0D}"/>
              </a:ext>
            </a:extLst>
          </p:cNvPr>
          <p:cNvSpPr>
            <a:spLocks noGrp="1"/>
          </p:cNvSpPr>
          <p:nvPr>
            <p:ph sz="half" idx="2"/>
          </p:nvPr>
        </p:nvSpPr>
        <p:spPr>
          <a:xfrm>
            <a:off x="1046013" y="2702103"/>
            <a:ext cx="4764764" cy="2957718"/>
          </a:xfrm>
        </p:spPr>
        <p:txBody>
          <a:bodyPr>
            <a:normAutofit fontScale="92500" lnSpcReduction="10000"/>
          </a:bodyPr>
          <a:lstStyle/>
          <a:p>
            <a:r>
              <a:rPr lang="en-US" dirty="0"/>
              <a:t>Products are relatively simple but can be extended to be more complex, utilizing the Open/close principle, the </a:t>
            </a:r>
            <a:r>
              <a:rPr lang="en-US" dirty="0" err="1"/>
              <a:t>Liskov</a:t>
            </a:r>
            <a:r>
              <a:rPr lang="en-US" dirty="0"/>
              <a:t> substitution, and interface separation.</a:t>
            </a:r>
          </a:p>
          <a:p>
            <a:r>
              <a:rPr lang="en-US" dirty="0"/>
              <a:t>Currently held in a list of all products, which can be added to at any time, and then once the program runs, the menu and number of items will update almost automatically (just have to add buttons/choices for them, but the products themselves will show up in the list)</a:t>
            </a:r>
          </a:p>
          <a:p>
            <a:endParaRPr lang="en-US" dirty="0"/>
          </a:p>
        </p:txBody>
      </p:sp>
      <p:sp>
        <p:nvSpPr>
          <p:cNvPr id="5" name="Text Placeholder 4">
            <a:extLst>
              <a:ext uri="{FF2B5EF4-FFF2-40B4-BE49-F238E27FC236}">
                <a16:creationId xmlns:a16="http://schemas.microsoft.com/office/drawing/2014/main" id="{6C874DD2-9A7E-2BA7-8BFB-95C905D09205}"/>
              </a:ext>
            </a:extLst>
          </p:cNvPr>
          <p:cNvSpPr>
            <a:spLocks noGrp="1"/>
          </p:cNvSpPr>
          <p:nvPr>
            <p:ph type="body" sz="quarter" idx="3"/>
          </p:nvPr>
        </p:nvSpPr>
        <p:spPr/>
        <p:txBody>
          <a:bodyPr/>
          <a:lstStyle/>
          <a:p>
            <a:r>
              <a:rPr lang="en-US" dirty="0"/>
              <a:t>Product Factory</a:t>
            </a:r>
          </a:p>
        </p:txBody>
      </p:sp>
      <p:sp>
        <p:nvSpPr>
          <p:cNvPr id="6" name="Content Placeholder 5">
            <a:extLst>
              <a:ext uri="{FF2B5EF4-FFF2-40B4-BE49-F238E27FC236}">
                <a16:creationId xmlns:a16="http://schemas.microsoft.com/office/drawing/2014/main" id="{0D69CB2F-E165-C941-EC1E-CD7299750DB9}"/>
              </a:ext>
            </a:extLst>
          </p:cNvPr>
          <p:cNvSpPr>
            <a:spLocks noGrp="1"/>
          </p:cNvSpPr>
          <p:nvPr>
            <p:ph sz="quarter" idx="4"/>
          </p:nvPr>
        </p:nvSpPr>
        <p:spPr/>
        <p:txBody>
          <a:bodyPr>
            <a:normAutofit fontScale="92500" lnSpcReduction="10000"/>
          </a:bodyPr>
          <a:lstStyle/>
          <a:p>
            <a:r>
              <a:rPr lang="en-US" dirty="0"/>
              <a:t>The product factory utilizes the factory design pattern to make creation and management of products easy</a:t>
            </a:r>
          </a:p>
          <a:p>
            <a:r>
              <a:rPr lang="en-US" dirty="0"/>
              <a:t>The product catalog uses the factory method to add items to the list of all products</a:t>
            </a:r>
          </a:p>
          <a:p>
            <a:r>
              <a:rPr lang="en-US" dirty="0"/>
              <a:t>This is done during initialization of the program so that the catalog is always up to date</a:t>
            </a:r>
          </a:p>
          <a:p>
            <a:r>
              <a:rPr lang="en-US" dirty="0"/>
              <a:t>Products can also be added in multiples and the price will update accordingly</a:t>
            </a:r>
          </a:p>
        </p:txBody>
      </p:sp>
      <p:pic>
        <p:nvPicPr>
          <p:cNvPr id="8" name="Picture 7">
            <a:extLst>
              <a:ext uri="{FF2B5EF4-FFF2-40B4-BE49-F238E27FC236}">
                <a16:creationId xmlns:a16="http://schemas.microsoft.com/office/drawing/2014/main" id="{78EA1BCE-4C73-B086-4411-7EC504C6931E}"/>
              </a:ext>
            </a:extLst>
          </p:cNvPr>
          <p:cNvPicPr>
            <a:picLocks noChangeAspect="1"/>
          </p:cNvPicPr>
          <p:nvPr/>
        </p:nvPicPr>
        <p:blipFill>
          <a:blip r:embed="rId2"/>
          <a:stretch>
            <a:fillRect/>
          </a:stretch>
        </p:blipFill>
        <p:spPr>
          <a:xfrm>
            <a:off x="181117" y="5659821"/>
            <a:ext cx="1465356" cy="993551"/>
          </a:xfrm>
          <a:prstGeom prst="rect">
            <a:avLst/>
          </a:prstGeom>
        </p:spPr>
      </p:pic>
    </p:spTree>
    <p:extLst>
      <p:ext uri="{BB962C8B-B14F-4D97-AF65-F5344CB8AC3E}">
        <p14:creationId xmlns:p14="http://schemas.microsoft.com/office/powerpoint/2010/main" val="85939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19B4-5DA5-BEDC-387B-7E23967A4560}"/>
              </a:ext>
            </a:extLst>
          </p:cNvPr>
          <p:cNvSpPr>
            <a:spLocks noGrp="1"/>
          </p:cNvSpPr>
          <p:nvPr>
            <p:ph type="title"/>
          </p:nvPr>
        </p:nvSpPr>
        <p:spPr/>
        <p:txBody>
          <a:bodyPr/>
          <a:lstStyle/>
          <a:p>
            <a:r>
              <a:rPr lang="en-US" dirty="0" err="1"/>
              <a:t>ShoppingCart</a:t>
            </a:r>
            <a:r>
              <a:rPr lang="en-US" dirty="0"/>
              <a:t> Singleton and Builder</a:t>
            </a:r>
          </a:p>
        </p:txBody>
      </p:sp>
      <p:sp>
        <p:nvSpPr>
          <p:cNvPr id="3" name="Text Placeholder 2">
            <a:extLst>
              <a:ext uri="{FF2B5EF4-FFF2-40B4-BE49-F238E27FC236}">
                <a16:creationId xmlns:a16="http://schemas.microsoft.com/office/drawing/2014/main" id="{C189055D-D1CF-3D55-BA2B-8E57EEEDF94C}"/>
              </a:ext>
            </a:extLst>
          </p:cNvPr>
          <p:cNvSpPr>
            <a:spLocks noGrp="1"/>
          </p:cNvSpPr>
          <p:nvPr>
            <p:ph type="body" idx="1"/>
          </p:nvPr>
        </p:nvSpPr>
        <p:spPr/>
        <p:txBody>
          <a:bodyPr/>
          <a:lstStyle/>
          <a:p>
            <a:r>
              <a:rPr lang="en-US" dirty="0"/>
              <a:t>Shopping Cart Singleton</a:t>
            </a:r>
          </a:p>
        </p:txBody>
      </p:sp>
      <p:sp>
        <p:nvSpPr>
          <p:cNvPr id="4" name="Content Placeholder 3">
            <a:extLst>
              <a:ext uri="{FF2B5EF4-FFF2-40B4-BE49-F238E27FC236}">
                <a16:creationId xmlns:a16="http://schemas.microsoft.com/office/drawing/2014/main" id="{8BAF5E4B-A84A-4091-E223-CD5AA8F7F2F9}"/>
              </a:ext>
            </a:extLst>
          </p:cNvPr>
          <p:cNvSpPr>
            <a:spLocks noGrp="1"/>
          </p:cNvSpPr>
          <p:nvPr>
            <p:ph sz="half" idx="2"/>
          </p:nvPr>
        </p:nvSpPr>
        <p:spPr/>
        <p:txBody>
          <a:bodyPr>
            <a:normAutofit fontScale="92500" lnSpcReduction="20000"/>
          </a:bodyPr>
          <a:lstStyle/>
          <a:p>
            <a:r>
              <a:rPr lang="en-US" dirty="0"/>
              <a:t>Uses a Map to hold all the users carts separately but simultaneously, not first solution</a:t>
            </a:r>
          </a:p>
          <a:p>
            <a:r>
              <a:rPr lang="en-US" dirty="0"/>
              <a:t>Uses eager initialization to simulate real online shopping</a:t>
            </a:r>
          </a:p>
          <a:p>
            <a:r>
              <a:rPr lang="en-US" dirty="0"/>
              <a:t>Cart is updated whenever it is called, so item indices are always correct</a:t>
            </a:r>
          </a:p>
          <a:p>
            <a:r>
              <a:rPr lang="en-US" dirty="0"/>
              <a:t>Uses the products to create separate instances of the “same” type of products</a:t>
            </a:r>
          </a:p>
          <a:p>
            <a:r>
              <a:rPr lang="en-US" dirty="0"/>
              <a:t>Has the ability to go to checkout, and remove items like in real life</a:t>
            </a:r>
          </a:p>
        </p:txBody>
      </p:sp>
      <p:sp>
        <p:nvSpPr>
          <p:cNvPr id="5" name="Text Placeholder 4">
            <a:extLst>
              <a:ext uri="{FF2B5EF4-FFF2-40B4-BE49-F238E27FC236}">
                <a16:creationId xmlns:a16="http://schemas.microsoft.com/office/drawing/2014/main" id="{ED868CBF-6F94-2971-380E-BF5DD8F60D16}"/>
              </a:ext>
            </a:extLst>
          </p:cNvPr>
          <p:cNvSpPr>
            <a:spLocks noGrp="1"/>
          </p:cNvSpPr>
          <p:nvPr>
            <p:ph type="body" sz="quarter" idx="3"/>
          </p:nvPr>
        </p:nvSpPr>
        <p:spPr/>
        <p:txBody>
          <a:bodyPr/>
          <a:lstStyle/>
          <a:p>
            <a:r>
              <a:rPr lang="en-US" dirty="0"/>
              <a:t>Builder</a:t>
            </a:r>
          </a:p>
        </p:txBody>
      </p:sp>
      <p:sp>
        <p:nvSpPr>
          <p:cNvPr id="6" name="Content Placeholder 5">
            <a:extLst>
              <a:ext uri="{FF2B5EF4-FFF2-40B4-BE49-F238E27FC236}">
                <a16:creationId xmlns:a16="http://schemas.microsoft.com/office/drawing/2014/main" id="{F843709E-4A55-C643-C5A1-103DD108985B}"/>
              </a:ext>
            </a:extLst>
          </p:cNvPr>
          <p:cNvSpPr>
            <a:spLocks noGrp="1"/>
          </p:cNvSpPr>
          <p:nvPr>
            <p:ph sz="quarter" idx="4"/>
          </p:nvPr>
        </p:nvSpPr>
        <p:spPr/>
        <p:txBody>
          <a:bodyPr>
            <a:normAutofit fontScale="92500" lnSpcReduction="20000"/>
          </a:bodyPr>
          <a:lstStyle/>
          <a:p>
            <a:r>
              <a:rPr lang="en-US" dirty="0"/>
              <a:t>Builder adds and removes items to the carts and builds the cart by associating the </a:t>
            </a:r>
            <a:r>
              <a:rPr lang="en-US" dirty="0" err="1"/>
              <a:t>itemList</a:t>
            </a:r>
            <a:r>
              <a:rPr lang="en-US" dirty="0"/>
              <a:t> with the user that is currently logged in. </a:t>
            </a:r>
          </a:p>
          <a:p>
            <a:r>
              <a:rPr lang="en-US" dirty="0"/>
              <a:t>This allows the cart itself to remain consistent across users, while also allowing to switch users quickly and easily.</a:t>
            </a:r>
          </a:p>
        </p:txBody>
      </p:sp>
      <p:pic>
        <p:nvPicPr>
          <p:cNvPr id="8" name="Picture 7">
            <a:extLst>
              <a:ext uri="{FF2B5EF4-FFF2-40B4-BE49-F238E27FC236}">
                <a16:creationId xmlns:a16="http://schemas.microsoft.com/office/drawing/2014/main" id="{0B7A20EA-839E-62C7-2E9C-1395EF9612E9}"/>
              </a:ext>
            </a:extLst>
          </p:cNvPr>
          <p:cNvPicPr>
            <a:picLocks noChangeAspect="1"/>
          </p:cNvPicPr>
          <p:nvPr/>
        </p:nvPicPr>
        <p:blipFill>
          <a:blip r:embed="rId2"/>
          <a:stretch>
            <a:fillRect/>
          </a:stretch>
        </p:blipFill>
        <p:spPr>
          <a:xfrm>
            <a:off x="10170330" y="4351282"/>
            <a:ext cx="1657568" cy="2342696"/>
          </a:xfrm>
          <a:prstGeom prst="rect">
            <a:avLst/>
          </a:prstGeom>
        </p:spPr>
      </p:pic>
    </p:spTree>
    <p:extLst>
      <p:ext uri="{BB962C8B-B14F-4D97-AF65-F5344CB8AC3E}">
        <p14:creationId xmlns:p14="http://schemas.microsoft.com/office/powerpoint/2010/main" val="34301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74FC86-8C6D-8FBE-715A-80BFDE4E5B5B}"/>
              </a:ext>
            </a:extLst>
          </p:cNvPr>
          <p:cNvPicPr>
            <a:picLocks noChangeAspect="1"/>
          </p:cNvPicPr>
          <p:nvPr/>
        </p:nvPicPr>
        <p:blipFill>
          <a:blip r:embed="rId2"/>
          <a:stretch>
            <a:fillRect/>
          </a:stretch>
        </p:blipFill>
        <p:spPr>
          <a:xfrm>
            <a:off x="0" y="281315"/>
            <a:ext cx="11906250" cy="3000375"/>
          </a:xfrm>
          <a:prstGeom prst="rect">
            <a:avLst/>
          </a:prstGeom>
        </p:spPr>
      </p:pic>
      <p:pic>
        <p:nvPicPr>
          <p:cNvPr id="5" name="Picture 4">
            <a:extLst>
              <a:ext uri="{FF2B5EF4-FFF2-40B4-BE49-F238E27FC236}">
                <a16:creationId xmlns:a16="http://schemas.microsoft.com/office/drawing/2014/main" id="{5F6FFB3E-609D-B5B4-E225-E4153EEC2FBE}"/>
              </a:ext>
            </a:extLst>
          </p:cNvPr>
          <p:cNvPicPr>
            <a:picLocks noChangeAspect="1"/>
          </p:cNvPicPr>
          <p:nvPr/>
        </p:nvPicPr>
        <p:blipFill>
          <a:blip r:embed="rId3"/>
          <a:stretch>
            <a:fillRect/>
          </a:stretch>
        </p:blipFill>
        <p:spPr>
          <a:xfrm>
            <a:off x="0" y="3757636"/>
            <a:ext cx="12192000" cy="1360714"/>
          </a:xfrm>
          <a:prstGeom prst="rect">
            <a:avLst/>
          </a:prstGeom>
        </p:spPr>
      </p:pic>
      <p:sp>
        <p:nvSpPr>
          <p:cNvPr id="6" name="TextBox 5">
            <a:extLst>
              <a:ext uri="{FF2B5EF4-FFF2-40B4-BE49-F238E27FC236}">
                <a16:creationId xmlns:a16="http://schemas.microsoft.com/office/drawing/2014/main" id="{0E3E7985-5924-7FFF-DE2A-938E36BCE6A0}"/>
              </a:ext>
            </a:extLst>
          </p:cNvPr>
          <p:cNvSpPr txBox="1"/>
          <p:nvPr/>
        </p:nvSpPr>
        <p:spPr>
          <a:xfrm>
            <a:off x="3263462" y="5312979"/>
            <a:ext cx="5172442" cy="369332"/>
          </a:xfrm>
          <a:prstGeom prst="rect">
            <a:avLst/>
          </a:prstGeom>
          <a:noFill/>
        </p:spPr>
        <p:txBody>
          <a:bodyPr wrap="none" rtlCol="0">
            <a:spAutoFit/>
          </a:bodyPr>
          <a:lstStyle/>
          <a:p>
            <a:r>
              <a:rPr lang="en-US" dirty="0"/>
              <a:t>A private constructor and a publicly accessible instance</a:t>
            </a:r>
          </a:p>
        </p:txBody>
      </p:sp>
    </p:spTree>
    <p:extLst>
      <p:ext uri="{BB962C8B-B14F-4D97-AF65-F5344CB8AC3E}">
        <p14:creationId xmlns:p14="http://schemas.microsoft.com/office/powerpoint/2010/main" val="3566620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B326D-AE48-02E4-DD32-0E52FBAD9507}"/>
              </a:ext>
            </a:extLst>
          </p:cNvPr>
          <p:cNvPicPr>
            <a:picLocks noChangeAspect="1"/>
          </p:cNvPicPr>
          <p:nvPr/>
        </p:nvPicPr>
        <p:blipFill>
          <a:blip r:embed="rId2"/>
          <a:stretch>
            <a:fillRect/>
          </a:stretch>
        </p:blipFill>
        <p:spPr>
          <a:xfrm>
            <a:off x="0" y="1235631"/>
            <a:ext cx="12192000" cy="4386737"/>
          </a:xfrm>
          <a:prstGeom prst="rect">
            <a:avLst/>
          </a:prstGeom>
        </p:spPr>
      </p:pic>
      <p:sp>
        <p:nvSpPr>
          <p:cNvPr id="4" name="TextBox 3">
            <a:extLst>
              <a:ext uri="{FF2B5EF4-FFF2-40B4-BE49-F238E27FC236}">
                <a16:creationId xmlns:a16="http://schemas.microsoft.com/office/drawing/2014/main" id="{CFE1605F-C543-A218-AAEE-3EC800D8DB97}"/>
              </a:ext>
            </a:extLst>
          </p:cNvPr>
          <p:cNvSpPr txBox="1"/>
          <p:nvPr/>
        </p:nvSpPr>
        <p:spPr>
          <a:xfrm>
            <a:off x="1150992" y="5622368"/>
            <a:ext cx="9890015" cy="646331"/>
          </a:xfrm>
          <a:prstGeom prst="rect">
            <a:avLst/>
          </a:prstGeom>
          <a:noFill/>
        </p:spPr>
        <p:txBody>
          <a:bodyPr wrap="none" rtlCol="0">
            <a:spAutoFit/>
          </a:bodyPr>
          <a:lstStyle/>
          <a:p>
            <a:pPr algn="ctr"/>
            <a:r>
              <a:rPr lang="en-US" dirty="0"/>
              <a:t>An example of flexible design. No matter how many items there are, the remove will always function based </a:t>
            </a:r>
          </a:p>
          <a:p>
            <a:pPr algn="ctr"/>
            <a:r>
              <a:rPr lang="en-US" dirty="0"/>
              <a:t>on what is visible on screen when the cart is being shown</a:t>
            </a:r>
          </a:p>
        </p:txBody>
      </p:sp>
    </p:spTree>
    <p:extLst>
      <p:ext uri="{BB962C8B-B14F-4D97-AF65-F5344CB8AC3E}">
        <p14:creationId xmlns:p14="http://schemas.microsoft.com/office/powerpoint/2010/main" val="340953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344FD-CC7B-79C5-4AF0-7CF3A4523C4C}"/>
              </a:ext>
            </a:extLst>
          </p:cNvPr>
          <p:cNvSpPr>
            <a:spLocks noGrp="1"/>
          </p:cNvSpPr>
          <p:nvPr>
            <p:ph type="title"/>
          </p:nvPr>
        </p:nvSpPr>
        <p:spPr/>
        <p:txBody>
          <a:bodyPr/>
          <a:lstStyle/>
          <a:p>
            <a:r>
              <a:rPr lang="en-US" dirty="0"/>
              <a:t>Payment Processing</a:t>
            </a:r>
          </a:p>
        </p:txBody>
      </p:sp>
      <p:sp>
        <p:nvSpPr>
          <p:cNvPr id="3" name="Content Placeholder 2">
            <a:extLst>
              <a:ext uri="{FF2B5EF4-FFF2-40B4-BE49-F238E27FC236}">
                <a16:creationId xmlns:a16="http://schemas.microsoft.com/office/drawing/2014/main" id="{1A954E25-5425-1333-370E-4690C05E542C}"/>
              </a:ext>
            </a:extLst>
          </p:cNvPr>
          <p:cNvSpPr>
            <a:spLocks noGrp="1"/>
          </p:cNvSpPr>
          <p:nvPr>
            <p:ph idx="1"/>
          </p:nvPr>
        </p:nvSpPr>
        <p:spPr>
          <a:xfrm>
            <a:off x="306823" y="1866900"/>
            <a:ext cx="5967853" cy="3714749"/>
          </a:xfrm>
        </p:spPr>
        <p:txBody>
          <a:bodyPr>
            <a:normAutofit fontScale="92500" lnSpcReduction="20000"/>
          </a:bodyPr>
          <a:lstStyle/>
          <a:p>
            <a:r>
              <a:rPr lang="en-US" dirty="0"/>
              <a:t>Separate module that uses Dependency injection. Retrieves user information, product information, and cart information.</a:t>
            </a:r>
          </a:p>
          <a:p>
            <a:r>
              <a:rPr lang="en-US" dirty="0"/>
              <a:t>When User has not filled in their account information, it asks them to fill it out before hand, ensuring the cart and user info is never empty when the order goes through</a:t>
            </a:r>
          </a:p>
          <a:p>
            <a:r>
              <a:rPr lang="en-US" dirty="0"/>
              <a:t>Allows user to return to the main menu as well</a:t>
            </a:r>
          </a:p>
          <a:p>
            <a:r>
              <a:rPr lang="en-US" dirty="0"/>
              <a:t>Adds/accesses the information in the cart to update cost, so it touches all areas of the program in a way</a:t>
            </a:r>
          </a:p>
        </p:txBody>
      </p:sp>
      <p:pic>
        <p:nvPicPr>
          <p:cNvPr id="5" name="Picture 4">
            <a:extLst>
              <a:ext uri="{FF2B5EF4-FFF2-40B4-BE49-F238E27FC236}">
                <a16:creationId xmlns:a16="http://schemas.microsoft.com/office/drawing/2014/main" id="{B2ED6561-57B7-B88D-A77C-18A1BBBED130}"/>
              </a:ext>
            </a:extLst>
          </p:cNvPr>
          <p:cNvPicPr>
            <a:picLocks noChangeAspect="1"/>
          </p:cNvPicPr>
          <p:nvPr/>
        </p:nvPicPr>
        <p:blipFill>
          <a:blip r:embed="rId2"/>
          <a:stretch>
            <a:fillRect/>
          </a:stretch>
        </p:blipFill>
        <p:spPr>
          <a:xfrm>
            <a:off x="6881648" y="1866900"/>
            <a:ext cx="3901024" cy="3429000"/>
          </a:xfrm>
          <a:prstGeom prst="rect">
            <a:avLst/>
          </a:prstGeom>
        </p:spPr>
      </p:pic>
      <p:sp>
        <p:nvSpPr>
          <p:cNvPr id="6" name="TextBox 5">
            <a:extLst>
              <a:ext uri="{FF2B5EF4-FFF2-40B4-BE49-F238E27FC236}">
                <a16:creationId xmlns:a16="http://schemas.microsoft.com/office/drawing/2014/main" id="{8FD3E00F-EB9C-D583-FBA8-54FEE5275E46}"/>
              </a:ext>
            </a:extLst>
          </p:cNvPr>
          <p:cNvSpPr txBox="1"/>
          <p:nvPr/>
        </p:nvSpPr>
        <p:spPr>
          <a:xfrm>
            <a:off x="6914262" y="5295900"/>
            <a:ext cx="3835794" cy="646331"/>
          </a:xfrm>
          <a:prstGeom prst="rect">
            <a:avLst/>
          </a:prstGeom>
          <a:noFill/>
        </p:spPr>
        <p:txBody>
          <a:bodyPr wrap="none" rtlCol="0">
            <a:spAutoFit/>
          </a:bodyPr>
          <a:lstStyle/>
          <a:p>
            <a:pPr algn="ctr"/>
            <a:r>
              <a:rPr lang="en-US" i="1" dirty="0"/>
              <a:t>An example of different elements coming</a:t>
            </a:r>
          </a:p>
          <a:p>
            <a:pPr algn="ctr"/>
            <a:r>
              <a:rPr lang="en-US" i="1" dirty="0"/>
              <a:t>together cohesively like the payment processor</a:t>
            </a:r>
          </a:p>
        </p:txBody>
      </p:sp>
    </p:spTree>
    <p:extLst>
      <p:ext uri="{BB962C8B-B14F-4D97-AF65-F5344CB8AC3E}">
        <p14:creationId xmlns:p14="http://schemas.microsoft.com/office/powerpoint/2010/main" val="2664880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{55624262-5E44-4A1E-A5F5-9618111A761E}tf55705232_win32</Template>
  <TotalTime>279</TotalTime>
  <Words>908</Words>
  <Application>Microsoft Office PowerPoint</Application>
  <PresentationFormat>Widescreen</PresentationFormat>
  <Paragraphs>72</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Goudy Old Style</vt:lpstr>
      <vt:lpstr>Wingdings 2</vt:lpstr>
      <vt:lpstr>SlateVTI</vt:lpstr>
      <vt:lpstr>Simulated Shopping Cart</vt:lpstr>
      <vt:lpstr>Presentation Breakdown</vt:lpstr>
      <vt:lpstr>General Feature Overview</vt:lpstr>
      <vt:lpstr>Users and UserList and AuthenticateUser</vt:lpstr>
      <vt:lpstr>Products, ProductCatalog, And Product Factory</vt:lpstr>
      <vt:lpstr>ShoppingCart Singleton and Builder</vt:lpstr>
      <vt:lpstr>PowerPoint Presentation</vt:lpstr>
      <vt:lpstr>PowerPoint Presentation</vt:lpstr>
      <vt:lpstr>Payment Processing</vt:lpstr>
      <vt:lpstr>Testing and Logging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Simulated Shopping Cart</dc:title>
  <dc:creator>Atif Siddiqui</dc:creator>
  <cp:lastModifiedBy>Atif Siddiqui</cp:lastModifiedBy>
  <cp:revision>12</cp:revision>
  <dcterms:created xsi:type="dcterms:W3CDTF">2023-11-20T22:51:33Z</dcterms:created>
  <dcterms:modified xsi:type="dcterms:W3CDTF">2023-11-21T04:17:54Z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